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65" r:id="rId4"/>
    <p:sldId id="264" r:id="rId5"/>
    <p:sldId id="266" r:id="rId6"/>
    <p:sldId id="258" r:id="rId7"/>
    <p:sldId id="259" r:id="rId8"/>
    <p:sldId id="267" r:id="rId9"/>
    <p:sldId id="260" r:id="rId10"/>
    <p:sldId id="275" r:id="rId11"/>
    <p:sldId id="268" r:id="rId12"/>
    <p:sldId id="271" r:id="rId13"/>
    <p:sldId id="269" r:id="rId14"/>
    <p:sldId id="272" r:id="rId15"/>
    <p:sldId id="270" r:id="rId16"/>
    <p:sldId id="273" r:id="rId17"/>
    <p:sldId id="263" r:id="rId18"/>
    <p:sldId id="262" r:id="rId19"/>
    <p:sldId id="274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6B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8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1D1650-8202-44E4-9C8B-FBA8C43D4119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D6F3FA-A1B5-4976-AC1B-23730AAA1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746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6F3FA-A1B5-4976-AC1B-23730AAA144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608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34F9C-9909-41C2-8998-703CBD0FAAB9}" type="datetime1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Gutierrez &amp; Gambino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C5584-4E6E-4E31-896A-2DABADD9E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331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451DD-584F-4701-8520-549736AB00DD}" type="datetime1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Gutierrez &amp; Gambino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C5584-4E6E-4E31-896A-2DABADD9E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825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FAEDA-EADE-4D96-95C9-3C5F6A1474F4}" type="datetime1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Gutierrez &amp; Gambino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C5584-4E6E-4E31-896A-2DABADD9E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53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F1789-95BC-4972-9694-C043EDB234F7}" type="datetime1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Gutierrez &amp; Gambino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C5584-4E6E-4E31-896A-2DABADD9E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026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4209F-F254-4388-BD18-CD4B02F08545}" type="datetime1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Gutierrez &amp; Gambino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C5584-4E6E-4E31-896A-2DABADD9E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644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56169-EA0C-42FB-8EAF-2764AD9FFABF}" type="datetime1">
              <a:rPr lang="en-US" smtClean="0"/>
              <a:t>4/6/2016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Gutierrez &amp; Gambino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C5584-4E6E-4E31-896A-2DABADD9E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28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9B66C-2528-4844-AA75-C9733743F56F}" type="datetime1">
              <a:rPr lang="en-US" smtClean="0"/>
              <a:t>4/6/2016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Gutierrez &amp; Gambino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C5584-4E6E-4E31-896A-2DABADD9E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167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2577F-A9D7-42F7-B262-C75C993D3EDF}" type="datetime1">
              <a:rPr lang="en-US" smtClean="0"/>
              <a:t>4/6/2016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Gutierrez &amp; Gambino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C5584-4E6E-4E31-896A-2DABADD9E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468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DCFB4-0053-476E-BFE2-3EAA85B2FA75}" type="datetime1">
              <a:rPr lang="en-US" smtClean="0"/>
              <a:t>4/6/2016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Gutierrez &amp; Gambino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C5584-4E6E-4E31-896A-2DABADD9E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65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68790-1FEA-4D79-9EC6-5C40BF4F41E9}" type="datetime1">
              <a:rPr lang="en-US" smtClean="0"/>
              <a:t>4/6/2016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Gutierrez &amp; Gambino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C5584-4E6E-4E31-896A-2DABADD9E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432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F8234-68FC-4877-84CC-25CD9F566DC4}" type="datetime1">
              <a:rPr lang="en-US" smtClean="0"/>
              <a:t>4/6/2016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Gutierrez &amp; Gambino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C5584-4E6E-4E31-896A-2DABADD9E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307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EB263-9622-46F1-AB41-99A5CF789ACE}" type="datetime1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Gutierrez &amp; Gambino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C5584-4E6E-4E31-896A-2DABADD9E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15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365759"/>
            <a:ext cx="9144000" cy="1843723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Effects of Gurney Flaps on Annular Wings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514590"/>
            <a:ext cx="9144000" cy="285496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Presented By: Cherie Gambino &amp; Juan Gutierrez</a:t>
            </a:r>
          </a:p>
          <a:p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Mentor: Dr. Lance Traub 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Professor 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 Embry-Riddle Aeronautical University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341120" y="5557520"/>
            <a:ext cx="8954134" cy="1031874"/>
            <a:chOff x="491152" y="5367972"/>
            <a:chExt cx="10515302" cy="1312862"/>
          </a:xfrm>
        </p:grpSpPr>
        <p:pic>
          <p:nvPicPr>
            <p:cNvPr id="9" name="Picture 6" descr="nasa-logo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7377" y="5674659"/>
              <a:ext cx="817245" cy="699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5" descr="AZSGC_sunset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10" t="2715" r="13370" b="1530"/>
            <a:stretch>
              <a:fillRect/>
            </a:stretch>
          </p:blipFill>
          <p:spPr bwMode="auto">
            <a:xfrm>
              <a:off x="10241279" y="5367972"/>
              <a:ext cx="765175" cy="13128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152" y="5674659"/>
              <a:ext cx="2956421" cy="69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8692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Results Cont.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9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4814998" y="1143748"/>
            <a:ext cx="5317257" cy="54730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21" name="Straight Arrow Connector 20"/>
          <p:cNvCxnSpPr/>
          <p:nvPr/>
        </p:nvCxnSpPr>
        <p:spPr>
          <a:xfrm flipV="1">
            <a:off x="2700863" y="3593314"/>
            <a:ext cx="5371575" cy="1329944"/>
          </a:xfrm>
          <a:prstGeom prst="straightConnector1">
            <a:avLst/>
          </a:prstGeom>
          <a:ln w="1174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2700863" y="2119884"/>
            <a:ext cx="6481237" cy="2803374"/>
          </a:xfrm>
          <a:prstGeom prst="straightConnector1">
            <a:avLst/>
          </a:prstGeom>
          <a:ln w="1174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78872" y="4685696"/>
            <a:ext cx="25510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 mm wide Gurney Flaps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10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0913" y="1441389"/>
            <a:ext cx="8347347" cy="4351338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For -40° (h/c = 0.0208, h = 1/16 in) </a:t>
            </a:r>
          </a:p>
          <a:p>
            <a:pPr lvl="1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Largest C</a:t>
            </a:r>
            <a:r>
              <a:rPr lang="en-US" sz="2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L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</a:p>
          <a:p>
            <a:pPr lvl="1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Poor performance near stall angle in C</a:t>
            </a:r>
            <a:r>
              <a:rPr lang="en-US" sz="2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&amp;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r>
              <a:rPr lang="en-US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lang="en-US" sz="2800" baseline="-25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Highest C</a:t>
            </a:r>
            <a:r>
              <a:rPr lang="en-US" sz="2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For -40° (h/c =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0.0104, h = 1/32 in) </a:t>
            </a:r>
          </a:p>
          <a:p>
            <a:pPr lvl="1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Lower C</a:t>
            </a:r>
            <a:r>
              <a:rPr lang="en-US" sz="2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increase but still improved compared to clean wing</a:t>
            </a:r>
          </a:p>
          <a:p>
            <a:pPr lvl="1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Poor performance near stall angle in C</a:t>
            </a:r>
            <a:r>
              <a:rPr lang="en-US" sz="2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  <a:p>
            <a:pPr lvl="1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Lower C</a:t>
            </a:r>
            <a:r>
              <a:rPr lang="en-US" sz="2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at high angles of attack</a:t>
            </a:r>
          </a:p>
          <a:p>
            <a:pPr lvl="1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10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341120" y="5557520"/>
            <a:ext cx="8954134" cy="1031874"/>
            <a:chOff x="491152" y="5367972"/>
            <a:chExt cx="10515302" cy="1312862"/>
          </a:xfrm>
        </p:grpSpPr>
        <p:pic>
          <p:nvPicPr>
            <p:cNvPr id="11" name="Picture 6" descr="nasa-logo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7377" y="5674659"/>
              <a:ext cx="817245" cy="699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5" descr="AZSGC_sunset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10" t="2715" r="13370" b="1530"/>
            <a:stretch>
              <a:fillRect/>
            </a:stretch>
          </p:blipFill>
          <p:spPr bwMode="auto">
            <a:xfrm>
              <a:off x="10241279" y="5367972"/>
              <a:ext cx="765175" cy="13128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152" y="5674659"/>
              <a:ext cx="2956421" cy="699489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8992501" y="2646804"/>
            <a:ext cx="2765399" cy="1155770"/>
            <a:chOff x="8992501" y="2646804"/>
            <a:chExt cx="2765399" cy="1155770"/>
          </a:xfrm>
        </p:grpSpPr>
        <p:grpSp>
          <p:nvGrpSpPr>
            <p:cNvPr id="25" name="Group 24"/>
            <p:cNvGrpSpPr/>
            <p:nvPr/>
          </p:nvGrpSpPr>
          <p:grpSpPr>
            <a:xfrm>
              <a:off x="9978021" y="2646804"/>
              <a:ext cx="1772920" cy="1099193"/>
              <a:chOff x="6258560" y="3830320"/>
              <a:chExt cx="1477881" cy="833120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 flipH="1">
                <a:off x="6258560" y="3830320"/>
                <a:ext cx="853440" cy="83312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H="1">
                <a:off x="6883001" y="3830320"/>
                <a:ext cx="853440" cy="83312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H="1">
                <a:off x="6276495" y="4663440"/>
                <a:ext cx="60650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flipH="1">
                <a:off x="7112000" y="3830320"/>
                <a:ext cx="60650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Rectangle 30"/>
            <p:cNvSpPr/>
            <p:nvPr/>
          </p:nvSpPr>
          <p:spPr>
            <a:xfrm>
              <a:off x="11700951" y="2651408"/>
              <a:ext cx="56949" cy="61437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0673653" y="3741137"/>
              <a:ext cx="56949" cy="61437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>
              <a:off x="8992501" y="3085762"/>
              <a:ext cx="12192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9199247" y="2666228"/>
              <a:ext cx="81034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Flow</a:t>
              </a:r>
              <a:endParaRPr lang="en-US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47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11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341120" y="5557520"/>
            <a:ext cx="8954134" cy="1031874"/>
            <a:chOff x="491152" y="5367972"/>
            <a:chExt cx="10515302" cy="1312862"/>
          </a:xfrm>
        </p:grpSpPr>
        <p:pic>
          <p:nvPicPr>
            <p:cNvPr id="11" name="Picture 6" descr="nasa-logo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7377" y="5674659"/>
              <a:ext cx="817245" cy="699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5" descr="AZSGC_sunset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10" t="2715" r="13370" b="1530"/>
            <a:stretch>
              <a:fillRect/>
            </a:stretch>
          </p:blipFill>
          <p:spPr bwMode="auto">
            <a:xfrm>
              <a:off x="10241279" y="5367972"/>
              <a:ext cx="765175" cy="13128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152" y="5674659"/>
              <a:ext cx="2956421" cy="699489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t="43762"/>
          <a:stretch/>
        </p:blipFill>
        <p:spPr>
          <a:xfrm>
            <a:off x="4236977" y="1575924"/>
            <a:ext cx="3781833" cy="379677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/>
          <a:srcRect t="44910"/>
          <a:stretch/>
        </p:blipFill>
        <p:spPr>
          <a:xfrm>
            <a:off x="8018810" y="1708355"/>
            <a:ext cx="3797529" cy="36466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/>
          <a:srcRect t="46338"/>
          <a:stretch/>
        </p:blipFill>
        <p:spPr>
          <a:xfrm>
            <a:off x="348137" y="1690688"/>
            <a:ext cx="4124604" cy="367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32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5319"/>
            <a:ext cx="8075372" cy="4351338"/>
          </a:xfrm>
        </p:spPr>
        <p:txBody>
          <a:bodyPr/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For 0°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(h/c = 0.0208, h = 1/16 in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Large increase in C</a:t>
            </a:r>
            <a:r>
              <a:rPr lang="en-US" sz="2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L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and good stall behavior</a:t>
            </a:r>
          </a:p>
          <a:p>
            <a:pPr lvl="1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Good overall performance in C</a:t>
            </a:r>
            <a:r>
              <a:rPr lang="en-US" sz="2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no large pitch break</a:t>
            </a:r>
          </a:p>
          <a:p>
            <a:pPr lvl="1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No increase in C</a:t>
            </a:r>
            <a:r>
              <a:rPr lang="en-US" sz="2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US" sz="28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° (h/c = 0.0104, h = 1/32 in) </a:t>
            </a:r>
          </a:p>
          <a:p>
            <a:pPr lvl="1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Still has large increase in C</a:t>
            </a:r>
            <a:r>
              <a:rPr lang="en-US" sz="2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</a:p>
          <a:p>
            <a:pPr lvl="1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No large pitch break</a:t>
            </a:r>
          </a:p>
          <a:p>
            <a:pPr lvl="1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No increase in C</a:t>
            </a:r>
            <a:r>
              <a:rPr lang="en-US" sz="2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US" sz="28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12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341120" y="5557520"/>
            <a:ext cx="8954134" cy="1031874"/>
            <a:chOff x="491152" y="5367972"/>
            <a:chExt cx="10515302" cy="1312862"/>
          </a:xfrm>
        </p:grpSpPr>
        <p:pic>
          <p:nvPicPr>
            <p:cNvPr id="11" name="Picture 6" descr="nasa-logo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7377" y="5674659"/>
              <a:ext cx="817245" cy="699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5" descr="AZSGC_sunset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10" t="2715" r="13370" b="1530"/>
            <a:stretch>
              <a:fillRect/>
            </a:stretch>
          </p:blipFill>
          <p:spPr bwMode="auto">
            <a:xfrm>
              <a:off x="10241279" y="5367972"/>
              <a:ext cx="765175" cy="13128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152" y="5674659"/>
              <a:ext cx="2956421" cy="699489"/>
            </a:xfrm>
            <a:prstGeom prst="rect">
              <a:avLst/>
            </a:prstGeom>
          </p:spPr>
        </p:pic>
      </p:grpSp>
      <p:cxnSp>
        <p:nvCxnSpPr>
          <p:cNvPr id="15" name="Straight Arrow Connector 14"/>
          <p:cNvCxnSpPr/>
          <p:nvPr/>
        </p:nvCxnSpPr>
        <p:spPr>
          <a:xfrm>
            <a:off x="9114421" y="3071860"/>
            <a:ext cx="12192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9321167" y="2463369"/>
            <a:ext cx="1969364" cy="1280809"/>
            <a:chOff x="9321167" y="2463369"/>
            <a:chExt cx="1969364" cy="1280809"/>
          </a:xfrm>
        </p:grpSpPr>
        <p:sp>
          <p:nvSpPr>
            <p:cNvPr id="16" name="TextBox 15"/>
            <p:cNvSpPr txBox="1"/>
            <p:nvPr/>
          </p:nvSpPr>
          <p:spPr>
            <a:xfrm>
              <a:off x="9321167" y="2652326"/>
              <a:ext cx="81034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Flow</a:t>
              </a:r>
              <a:endParaRPr lang="en-US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0534470" y="2463369"/>
              <a:ext cx="727587" cy="1216981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1233582" y="2463369"/>
              <a:ext cx="56949" cy="61437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1219345" y="3682741"/>
              <a:ext cx="56949" cy="61437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1473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13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341120" y="5557520"/>
            <a:ext cx="8954134" cy="1031874"/>
            <a:chOff x="491152" y="5367972"/>
            <a:chExt cx="10515302" cy="1312862"/>
          </a:xfrm>
        </p:grpSpPr>
        <p:pic>
          <p:nvPicPr>
            <p:cNvPr id="11" name="Picture 6" descr="nasa-logo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7377" y="5674659"/>
              <a:ext cx="817245" cy="699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5" descr="AZSGC_sunset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10" t="2715" r="13370" b="1530"/>
            <a:stretch>
              <a:fillRect/>
            </a:stretch>
          </p:blipFill>
          <p:spPr bwMode="auto">
            <a:xfrm>
              <a:off x="10241279" y="5367972"/>
              <a:ext cx="765175" cy="13128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152" y="5674659"/>
              <a:ext cx="2956421" cy="699489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t="32955" b="26207"/>
          <a:stretch/>
        </p:blipFill>
        <p:spPr>
          <a:xfrm>
            <a:off x="4169027" y="1835944"/>
            <a:ext cx="3664991" cy="36624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t="31831" b="25774"/>
          <a:stretch/>
        </p:blipFill>
        <p:spPr>
          <a:xfrm>
            <a:off x="8084477" y="1797015"/>
            <a:ext cx="3657401" cy="37014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/>
          <a:srcRect t="32920" b="27083"/>
          <a:stretch/>
        </p:blipFill>
        <p:spPr>
          <a:xfrm>
            <a:off x="243232" y="1869440"/>
            <a:ext cx="4166867" cy="368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37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5319"/>
            <a:ext cx="8075372" cy="4351338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For 40°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(h/c = 0.0208, h = 1/16 in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Small increase in C</a:t>
            </a:r>
            <a:r>
              <a:rPr lang="en-US" sz="2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L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and poor stall behavior </a:t>
            </a:r>
          </a:p>
          <a:p>
            <a:pPr lvl="1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Non-linear pitch behavior</a:t>
            </a:r>
          </a:p>
          <a:p>
            <a:pPr lvl="1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No increase in C</a:t>
            </a:r>
            <a:r>
              <a:rPr lang="en-US" sz="2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US" sz="28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° (h/c = 0.0104, h = 1/32 in) </a:t>
            </a:r>
          </a:p>
          <a:p>
            <a:pPr lvl="1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Small increase in C</a:t>
            </a:r>
            <a:r>
              <a:rPr lang="en-US" sz="2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and poor stall</a:t>
            </a:r>
            <a:endParaRPr lang="en-US" sz="2800" baseline="-25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Pitch behavior is also non-linear</a:t>
            </a:r>
          </a:p>
          <a:p>
            <a:pPr lvl="1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No increase in C</a:t>
            </a:r>
            <a:r>
              <a:rPr lang="en-US" sz="2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US" sz="28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14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341120" y="5557520"/>
            <a:ext cx="8954134" cy="1031874"/>
            <a:chOff x="491152" y="5367972"/>
            <a:chExt cx="10515302" cy="1312862"/>
          </a:xfrm>
        </p:grpSpPr>
        <p:pic>
          <p:nvPicPr>
            <p:cNvPr id="11" name="Picture 6" descr="nasa-logo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7377" y="5674659"/>
              <a:ext cx="817245" cy="699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5" descr="AZSGC_sunset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10" t="2715" r="13370" b="1530"/>
            <a:stretch>
              <a:fillRect/>
            </a:stretch>
          </p:blipFill>
          <p:spPr bwMode="auto">
            <a:xfrm>
              <a:off x="10241279" y="5367972"/>
              <a:ext cx="765175" cy="13128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152" y="5674659"/>
              <a:ext cx="2956421" cy="699489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8962021" y="2619576"/>
            <a:ext cx="2910840" cy="1155769"/>
            <a:chOff x="8962021" y="2619576"/>
            <a:chExt cx="2910840" cy="1155769"/>
          </a:xfrm>
        </p:grpSpPr>
        <p:grpSp>
          <p:nvGrpSpPr>
            <p:cNvPr id="17" name="Group 16"/>
            <p:cNvGrpSpPr/>
            <p:nvPr/>
          </p:nvGrpSpPr>
          <p:grpSpPr>
            <a:xfrm rot="10800000" flipH="1">
              <a:off x="10099941" y="2645434"/>
              <a:ext cx="1772920" cy="1099193"/>
              <a:chOff x="6258560" y="3830320"/>
              <a:chExt cx="1477881" cy="833120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 flipH="1">
                <a:off x="6258560" y="3830320"/>
                <a:ext cx="853440" cy="83312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H="1">
                <a:off x="6883001" y="3830320"/>
                <a:ext cx="853440" cy="83312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H="1">
                <a:off x="6276495" y="4663440"/>
                <a:ext cx="60650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H="1">
                <a:off x="7112000" y="3830320"/>
                <a:ext cx="60650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Rectangle 17"/>
            <p:cNvSpPr/>
            <p:nvPr/>
          </p:nvSpPr>
          <p:spPr>
            <a:xfrm rot="10800000" flipH="1">
              <a:off x="11815912" y="3713908"/>
              <a:ext cx="56949" cy="61437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 rot="10800000" flipH="1">
              <a:off x="10820568" y="2656353"/>
              <a:ext cx="56949" cy="61437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8962021" y="3195031"/>
              <a:ext cx="12192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9119845" y="2619576"/>
              <a:ext cx="81034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Flow</a:t>
              </a:r>
              <a:endParaRPr lang="en-US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368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15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341120" y="5557520"/>
            <a:ext cx="8954134" cy="1031874"/>
            <a:chOff x="491152" y="5367972"/>
            <a:chExt cx="10515302" cy="1312862"/>
          </a:xfrm>
        </p:grpSpPr>
        <p:pic>
          <p:nvPicPr>
            <p:cNvPr id="11" name="Picture 6" descr="nasa-logo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7377" y="5674659"/>
              <a:ext cx="817245" cy="699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5" descr="AZSGC_sunset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10" t="2715" r="13370" b="1530"/>
            <a:stretch>
              <a:fillRect/>
            </a:stretch>
          </p:blipFill>
          <p:spPr bwMode="auto">
            <a:xfrm>
              <a:off x="10241279" y="5367972"/>
              <a:ext cx="765175" cy="13128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152" y="5674659"/>
              <a:ext cx="2956421" cy="699489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b="40323"/>
          <a:stretch/>
        </p:blipFill>
        <p:spPr>
          <a:xfrm>
            <a:off x="4100633" y="1675945"/>
            <a:ext cx="3790460" cy="37084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b="39926"/>
          <a:stretch/>
        </p:blipFill>
        <p:spPr>
          <a:xfrm>
            <a:off x="7891093" y="1625796"/>
            <a:ext cx="3930768" cy="37733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/>
          <a:srcRect b="40098"/>
          <a:stretch/>
        </p:blipFill>
        <p:spPr>
          <a:xfrm>
            <a:off x="204514" y="1607137"/>
            <a:ext cx="4001778" cy="377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40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37" y="351789"/>
            <a:ext cx="10515600" cy="1325563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Future Directions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Additional tests at higher Reynolds numbers</a:t>
            </a:r>
            <a:endParaRPr lang="en-US" sz="3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Flow Visualization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Documentation and publication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16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341120" y="5557520"/>
            <a:ext cx="8954134" cy="1031874"/>
            <a:chOff x="491152" y="5367972"/>
            <a:chExt cx="10515302" cy="1312862"/>
          </a:xfrm>
        </p:grpSpPr>
        <p:pic>
          <p:nvPicPr>
            <p:cNvPr id="11" name="Picture 6" descr="nasa-logo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7377" y="5674659"/>
              <a:ext cx="817245" cy="699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5" descr="AZSGC_sunset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10" t="2715" r="13370" b="1530"/>
            <a:stretch>
              <a:fillRect/>
            </a:stretch>
          </p:blipFill>
          <p:spPr bwMode="auto">
            <a:xfrm>
              <a:off x="10241279" y="5367972"/>
              <a:ext cx="765175" cy="13128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152" y="5674659"/>
              <a:ext cx="2956421" cy="69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4470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Research Process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Impact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17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341120" y="5557520"/>
            <a:ext cx="8954134" cy="1031874"/>
            <a:chOff x="491152" y="5367972"/>
            <a:chExt cx="10515302" cy="1312862"/>
          </a:xfrm>
        </p:grpSpPr>
        <p:pic>
          <p:nvPicPr>
            <p:cNvPr id="11" name="Picture 6" descr="nasa-logo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7377" y="5674659"/>
              <a:ext cx="817245" cy="699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5" descr="AZSGC_sunset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10" t="2715" r="13370" b="1530"/>
            <a:stretch>
              <a:fillRect/>
            </a:stretch>
          </p:blipFill>
          <p:spPr bwMode="auto">
            <a:xfrm>
              <a:off x="10241279" y="5367972"/>
              <a:ext cx="765175" cy="13128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152" y="5674659"/>
              <a:ext cx="2956421" cy="69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9465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0908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  <a:endParaRPr 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848" y="3066730"/>
            <a:ext cx="6395977" cy="145001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Special thanks to Dr. Lance Traub our mentor and Dr. Gary Yale our manager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18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341120" y="5557520"/>
            <a:ext cx="8954134" cy="1031874"/>
            <a:chOff x="491152" y="5367972"/>
            <a:chExt cx="10515302" cy="1312862"/>
          </a:xfrm>
        </p:grpSpPr>
        <p:pic>
          <p:nvPicPr>
            <p:cNvPr id="11" name="Picture 6" descr="nasa-logo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7377" y="5674659"/>
              <a:ext cx="817245" cy="699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5" descr="AZSGC_sunset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10" t="2715" r="13370" b="1530"/>
            <a:stretch>
              <a:fillRect/>
            </a:stretch>
          </p:blipFill>
          <p:spPr bwMode="auto">
            <a:xfrm>
              <a:off x="10241279" y="5367972"/>
              <a:ext cx="765175" cy="13128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152" y="5674659"/>
              <a:ext cx="2956421" cy="69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756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Research Process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Future Directions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341120" y="5557520"/>
            <a:ext cx="8954134" cy="1031874"/>
            <a:chOff x="491152" y="5367972"/>
            <a:chExt cx="10515302" cy="1312862"/>
          </a:xfrm>
        </p:grpSpPr>
        <p:pic>
          <p:nvPicPr>
            <p:cNvPr id="11" name="Picture 6" descr="nasa-logo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7377" y="5674659"/>
              <a:ext cx="817245" cy="699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5" descr="AZSGC_sunset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10" t="2715" r="13370" b="1530"/>
            <a:stretch>
              <a:fillRect/>
            </a:stretch>
          </p:blipFill>
          <p:spPr bwMode="auto">
            <a:xfrm>
              <a:off x="10241279" y="5367972"/>
              <a:ext cx="765175" cy="13128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152" y="5674659"/>
              <a:ext cx="2956421" cy="69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9129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Results Summary (Backup)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19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7472749"/>
              </p:ext>
            </p:extLst>
          </p:nvPr>
        </p:nvGraphicFramePr>
        <p:xfrm>
          <a:off x="408709" y="1569318"/>
          <a:ext cx="11374582" cy="457335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10145"/>
                <a:gridCol w="1634837"/>
                <a:gridCol w="1660567"/>
                <a:gridCol w="1622960"/>
                <a:gridCol w="1524000"/>
                <a:gridCol w="1510145"/>
                <a:gridCol w="1911928"/>
              </a:tblGrid>
              <a:tr h="134453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Degree of Stagger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 1/16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 1/32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Cm 1/16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Cm 1/32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CD 1/16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CD 1/32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1034258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US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-40</a:t>
                      </a:r>
                      <a:endParaRPr lang="en-US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Large increase</a:t>
                      </a:r>
                      <a:endParaRPr lang="en-US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 increase</a:t>
                      </a:r>
                      <a:endParaRPr lang="en-US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Poor stall</a:t>
                      </a:r>
                      <a:endParaRPr lang="en-US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Poor stall</a:t>
                      </a:r>
                      <a:endParaRPr lang="en-US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Lower</a:t>
                      </a:r>
                      <a:r>
                        <a:rPr lang="en-US" sz="2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at high angles</a:t>
                      </a:r>
                      <a:endParaRPr lang="en-US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Higher at high angles</a:t>
                      </a:r>
                      <a:endParaRPr lang="en-US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1034258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Large increase</a:t>
                      </a:r>
                      <a:endParaRPr lang="en-US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Large increase</a:t>
                      </a:r>
                      <a:endParaRPr lang="en-US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pitch break</a:t>
                      </a:r>
                      <a:endParaRPr lang="en-US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pitch break</a:t>
                      </a:r>
                      <a:endParaRPr lang="en-US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increase</a:t>
                      </a:r>
                      <a:endParaRPr lang="en-US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increase</a:t>
                      </a:r>
                      <a:endParaRPr lang="en-US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1034258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en-US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Small increase &amp; poor stall</a:t>
                      </a:r>
                      <a:endParaRPr lang="en-US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Small increase &amp; poor stall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Non-linear behavior</a:t>
                      </a:r>
                      <a:endParaRPr lang="en-US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</a:t>
                      </a:r>
                      <a:r>
                        <a:rPr lang="en-US" sz="2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-linear behavior</a:t>
                      </a:r>
                      <a:endParaRPr lang="en-US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increase</a:t>
                      </a:r>
                      <a:endParaRPr lang="en-US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increase</a:t>
                      </a:r>
                      <a:endParaRPr lang="en-US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471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38200" y="1735046"/>
            <a:ext cx="636524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Staggered Bi-plane Wing: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Stacked wing configuration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Horizontal forward or backward shift 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1341120" y="5557520"/>
            <a:ext cx="8954134" cy="1031874"/>
            <a:chOff x="491152" y="5367972"/>
            <a:chExt cx="10515302" cy="1312862"/>
          </a:xfrm>
        </p:grpSpPr>
        <p:pic>
          <p:nvPicPr>
            <p:cNvPr id="26" name="Picture 6" descr="nasa-logo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7377" y="5674659"/>
              <a:ext cx="817245" cy="699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5" descr="AZSGC_sunset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10" t="2715" r="13370" b="1530"/>
            <a:stretch>
              <a:fillRect/>
            </a:stretch>
          </p:blipFill>
          <p:spPr bwMode="auto">
            <a:xfrm>
              <a:off x="10241279" y="5367972"/>
              <a:ext cx="765175" cy="13128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152" y="5674659"/>
              <a:ext cx="2956421" cy="699489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7336465" y="1283900"/>
            <a:ext cx="3754120" cy="2166178"/>
            <a:chOff x="7336465" y="1283900"/>
            <a:chExt cx="3754120" cy="216617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98051" y="1283900"/>
              <a:ext cx="3692534" cy="160530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4" name="TextBox 3"/>
            <p:cNvSpPr txBox="1"/>
            <p:nvPr/>
          </p:nvSpPr>
          <p:spPr>
            <a:xfrm>
              <a:off x="7336465" y="2988413"/>
              <a:ext cx="37541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De Havilland DH82a Tiger Moth Trainer </a:t>
              </a:r>
              <a:r>
                <a:rPr lang="en-US" sz="1200" dirty="0" smtClean="0"/>
                <a:t>Aircraft (www.airpowerworld.info)</a:t>
              </a:r>
              <a:endParaRPr lang="en-US" sz="12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336465" y="3650413"/>
            <a:ext cx="3815706" cy="1670117"/>
            <a:chOff x="7336465" y="3650413"/>
            <a:chExt cx="3815706" cy="167011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36465" y="3650413"/>
              <a:ext cx="3803988" cy="140879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7398051" y="5043531"/>
              <a:ext cx="37541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Beech D-17S </a:t>
              </a:r>
              <a:r>
                <a:rPr lang="en-US" sz="1200" dirty="0" err="1" smtClean="0"/>
                <a:t>Staggerwing</a:t>
              </a:r>
              <a:r>
                <a:rPr lang="en-US" sz="1200" dirty="0" smtClean="0"/>
                <a:t> (www.vintagewings.ca)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2042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Introduction (Continued)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3280" y="1574803"/>
            <a:ext cx="5437575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Staggered Annular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Wing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Circular closed wing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Sheared forward or backward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1341120" y="5557520"/>
            <a:ext cx="8954134" cy="1031874"/>
            <a:chOff x="491152" y="5367972"/>
            <a:chExt cx="10515302" cy="1312862"/>
          </a:xfrm>
        </p:grpSpPr>
        <p:pic>
          <p:nvPicPr>
            <p:cNvPr id="26" name="Picture 6" descr="nasa-logo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7377" y="5674659"/>
              <a:ext cx="817245" cy="699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5" descr="AZSGC_sunset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10" t="2715" r="13370" b="1530"/>
            <a:stretch>
              <a:fillRect/>
            </a:stretch>
          </p:blipFill>
          <p:spPr bwMode="auto">
            <a:xfrm>
              <a:off x="10241279" y="5367972"/>
              <a:ext cx="765175" cy="13128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152" y="5674659"/>
              <a:ext cx="2956421" cy="699489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6280855" y="1661467"/>
            <a:ext cx="2621247" cy="3128302"/>
            <a:chOff x="6280855" y="1661467"/>
            <a:chExt cx="2621247" cy="312830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400000">
              <a:off x="6305371" y="1636951"/>
              <a:ext cx="2572215" cy="262124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7" name="TextBox 6"/>
            <p:cNvSpPr txBox="1"/>
            <p:nvPr/>
          </p:nvSpPr>
          <p:spPr>
            <a:xfrm>
              <a:off x="6408484" y="4328104"/>
              <a:ext cx="23659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Non-staggered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083040" y="1665404"/>
            <a:ext cx="2496222" cy="3122507"/>
            <a:chOff x="9083040" y="1665404"/>
            <a:chExt cx="2496222" cy="312250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400000">
              <a:off x="9047012" y="1701432"/>
              <a:ext cx="2568278" cy="249622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3" name="TextBox 12"/>
            <p:cNvSpPr txBox="1"/>
            <p:nvPr/>
          </p:nvSpPr>
          <p:spPr>
            <a:xfrm>
              <a:off x="9531043" y="4326246"/>
              <a:ext cx="16002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Staggered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7716319" y="4895716"/>
            <a:ext cx="273344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Model(s)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built by Crawford and Lopez</a:t>
            </a:r>
          </a:p>
          <a:p>
            <a:endParaRPr lang="en-US" dirty="0"/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US" dirty="0" smtClean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35942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Introduction (Continued)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1341120" y="5557520"/>
            <a:ext cx="8954134" cy="1031874"/>
            <a:chOff x="491152" y="5367972"/>
            <a:chExt cx="10515302" cy="1312862"/>
          </a:xfrm>
        </p:grpSpPr>
        <p:pic>
          <p:nvPicPr>
            <p:cNvPr id="26" name="Picture 6" descr="nasa-logo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7377" y="5674659"/>
              <a:ext cx="817245" cy="699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5" descr="AZSGC_sunset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10" t="2715" r="13370" b="1530"/>
            <a:stretch>
              <a:fillRect/>
            </a:stretch>
          </p:blipFill>
          <p:spPr bwMode="auto">
            <a:xfrm>
              <a:off x="10241279" y="5367972"/>
              <a:ext cx="765175" cy="13128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152" y="5674659"/>
              <a:ext cx="2956421" cy="699489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1412317" y="1116571"/>
            <a:ext cx="3866833" cy="50150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99448" y="1690688"/>
            <a:ext cx="4918478" cy="38668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6360411" y="1718930"/>
            <a:ext cx="328327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- 40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° (backward stagger)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095195" y="1718930"/>
            <a:ext cx="288412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° 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(forward 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stagger) 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89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Introduction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213475" cy="3731895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Gurney Flap:</a:t>
            </a:r>
          </a:p>
          <a:p>
            <a:pPr lvl="1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Attachment to the pressure side an of airfoil’s trailing edge</a:t>
            </a:r>
          </a:p>
          <a:p>
            <a:pPr lvl="1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Increases lift by interrupting the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on Karman Vortex shedding street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auses lift increase because of pressure differential at TE caused by vortex street </a:t>
            </a:r>
          </a:p>
          <a:p>
            <a:pPr marL="0" indent="0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5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541808" y="2132238"/>
            <a:ext cx="4880783" cy="2983731"/>
            <a:chOff x="6909435" y="2003905"/>
            <a:chExt cx="4572000" cy="2575364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51675" y="2003905"/>
              <a:ext cx="3333750" cy="222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tangle 10"/>
            <p:cNvSpPr/>
            <p:nvPr/>
          </p:nvSpPr>
          <p:spPr>
            <a:xfrm>
              <a:off x="6909435" y="4302270"/>
              <a:ext cx="4572000" cy="27699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1200" dirty="0" smtClean="0"/>
                <a:t>http://www.allamericanracers.com/gurney_flap.html</a:t>
              </a:r>
              <a:endParaRPr lang="en-US" sz="1200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341120" y="5557520"/>
            <a:ext cx="8954134" cy="1031874"/>
            <a:chOff x="491152" y="5367972"/>
            <a:chExt cx="10515302" cy="1312862"/>
          </a:xfrm>
        </p:grpSpPr>
        <p:pic>
          <p:nvPicPr>
            <p:cNvPr id="26" name="Picture 6" descr="nasa-logo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7377" y="5674659"/>
              <a:ext cx="817245" cy="699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5" descr="AZSGC_sunset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10" t="2715" r="13370" b="1530"/>
            <a:stretch>
              <a:fillRect/>
            </a:stretch>
          </p:blipFill>
          <p:spPr bwMode="auto">
            <a:xfrm>
              <a:off x="10241279" y="5367972"/>
              <a:ext cx="765175" cy="13128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152" y="5674659"/>
              <a:ext cx="2956421" cy="69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1905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Research Process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5132" y="1557049"/>
            <a:ext cx="5839691" cy="4090266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Gurney flap width investigation</a:t>
            </a:r>
          </a:p>
          <a:p>
            <a:pPr lvl="1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NACA 0012 Flat Wing (Chord of 3 in)</a:t>
            </a:r>
          </a:p>
          <a:p>
            <a:pPr lvl="1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Widths of 1/50 in (0.5 mm) &amp; 2/25 in (2 mm)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Adhesive rubber used for gurney flaps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Results:</a:t>
            </a:r>
          </a:p>
          <a:p>
            <a:pPr lvl="1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Flap width negligible </a:t>
            </a:r>
          </a:p>
          <a:p>
            <a:pPr lvl="1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6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341120" y="5557520"/>
            <a:ext cx="8954134" cy="1031874"/>
            <a:chOff x="491152" y="5367972"/>
            <a:chExt cx="10515302" cy="1312862"/>
          </a:xfrm>
        </p:grpSpPr>
        <p:pic>
          <p:nvPicPr>
            <p:cNvPr id="14" name="Picture 6" descr="nasa-logo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7377" y="5674659"/>
              <a:ext cx="817245" cy="699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5" descr="AZSGC_sunset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10" t="2715" r="13370" b="1530"/>
            <a:stretch>
              <a:fillRect/>
            </a:stretch>
          </p:blipFill>
          <p:spPr bwMode="auto">
            <a:xfrm>
              <a:off x="10241279" y="5367972"/>
              <a:ext cx="765175" cy="13128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152" y="5674659"/>
              <a:ext cx="2956421" cy="699489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07375" y="1825625"/>
            <a:ext cx="4882843" cy="8064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07374" y="3458610"/>
            <a:ext cx="4882844" cy="7451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8345153" y="2721482"/>
            <a:ext cx="22310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Flap Width 2 mm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45768" y="4330846"/>
            <a:ext cx="24442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Flap Width 0.5 mm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Arrow Connector 9"/>
          <p:cNvCxnSpPr>
            <a:stCxn id="7" idx="3"/>
          </p:cNvCxnSpPr>
          <p:nvPr/>
        </p:nvCxnSpPr>
        <p:spPr>
          <a:xfrm flipV="1">
            <a:off x="10576213" y="2133601"/>
            <a:ext cx="895351" cy="787936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2" idx="3"/>
          </p:cNvCxnSpPr>
          <p:nvPr/>
        </p:nvCxnSpPr>
        <p:spPr>
          <a:xfrm flipV="1">
            <a:off x="10690027" y="3602183"/>
            <a:ext cx="989355" cy="928718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280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Research Process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7</a:t>
            </a: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403198" y="1618947"/>
            <a:ext cx="10520616" cy="5102528"/>
            <a:chOff x="403198" y="1618947"/>
            <a:chExt cx="10520616" cy="5102528"/>
          </a:xfrm>
        </p:grpSpPr>
        <p:grpSp>
          <p:nvGrpSpPr>
            <p:cNvPr id="24" name="Group 23"/>
            <p:cNvGrpSpPr/>
            <p:nvPr/>
          </p:nvGrpSpPr>
          <p:grpSpPr>
            <a:xfrm>
              <a:off x="403198" y="1618947"/>
              <a:ext cx="5471647" cy="5102528"/>
              <a:chOff x="403198" y="1618947"/>
              <a:chExt cx="5471647" cy="5102528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403198" y="1618947"/>
                <a:ext cx="5471647" cy="5102528"/>
                <a:chOff x="403198" y="1618947"/>
                <a:chExt cx="5471647" cy="5102528"/>
              </a:xfrm>
            </p:grpSpPr>
            <p:pic>
              <p:nvPicPr>
                <p:cNvPr id="8" name="Picture 7"/>
                <p:cNvPicPr>
                  <a:picLocks noChangeAspect="1"/>
                </p:cNvPicPr>
                <p:nvPr/>
              </p:nvPicPr>
              <p:blipFill rotWithShape="1">
                <a:blip r:embed="rId2"/>
                <a:srcRect t="45714"/>
                <a:stretch/>
              </p:blipFill>
              <p:spPr>
                <a:xfrm>
                  <a:off x="403198" y="1618947"/>
                  <a:ext cx="5192174" cy="5102528"/>
                </a:xfrm>
                <a:prstGeom prst="rect">
                  <a:avLst/>
                </a:prstGeom>
              </p:spPr>
            </p:pic>
            <p:sp>
              <p:nvSpPr>
                <p:cNvPr id="19" name="TextBox 18"/>
                <p:cNvSpPr txBox="1"/>
                <p:nvPr/>
              </p:nvSpPr>
              <p:spPr>
                <a:xfrm>
                  <a:off x="3809281" y="4277995"/>
                  <a:ext cx="2065564" cy="120032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 smtClean="0"/>
                    <a:t>W = 1/50 in</a:t>
                  </a:r>
                </a:p>
                <a:p>
                  <a:r>
                    <a:rPr lang="en-US" sz="2400" b="1" dirty="0"/>
                    <a:t>W = </a:t>
                  </a:r>
                  <a:r>
                    <a:rPr lang="en-US" sz="2400" b="1" dirty="0" smtClean="0"/>
                    <a:t>2/25 in</a:t>
                  </a:r>
                </a:p>
                <a:p>
                  <a:r>
                    <a:rPr lang="en-US" sz="2400" b="1" dirty="0" smtClean="0"/>
                    <a:t>Clean Wing</a:t>
                  </a:r>
                  <a:endParaRPr lang="en-US" sz="2400" b="1" dirty="0"/>
                </a:p>
              </p:txBody>
            </p:sp>
          </p:grpSp>
          <p:sp>
            <p:nvSpPr>
              <p:cNvPr id="21" name="TextBox 20"/>
              <p:cNvSpPr txBox="1"/>
              <p:nvPr/>
            </p:nvSpPr>
            <p:spPr>
              <a:xfrm>
                <a:off x="2641905" y="1946654"/>
                <a:ext cx="4651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/>
                  <a:t>in</a:t>
                </a:r>
                <a:endParaRPr lang="en-US" sz="2800" b="1" dirty="0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5595372" y="1690688"/>
              <a:ext cx="5328442" cy="5012297"/>
              <a:chOff x="5595372" y="1690688"/>
              <a:chExt cx="5328442" cy="5012297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5595372" y="1690688"/>
                <a:ext cx="5328442" cy="5012297"/>
                <a:chOff x="5595372" y="1690688"/>
                <a:chExt cx="5328442" cy="5012297"/>
              </a:xfrm>
            </p:grpSpPr>
            <p:pic>
              <p:nvPicPr>
                <p:cNvPr id="11" name="Picture 10"/>
                <p:cNvPicPr>
                  <a:picLocks noChangeAspect="1"/>
                </p:cNvPicPr>
                <p:nvPr/>
              </p:nvPicPr>
              <p:blipFill rotWithShape="1">
                <a:blip r:embed="rId3"/>
                <a:srcRect b="41236"/>
                <a:stretch/>
              </p:blipFill>
              <p:spPr>
                <a:xfrm>
                  <a:off x="5595372" y="1690688"/>
                  <a:ext cx="5199482" cy="5012297"/>
                </a:xfrm>
                <a:prstGeom prst="rect">
                  <a:avLst/>
                </a:prstGeom>
              </p:spPr>
            </p:pic>
            <p:sp>
              <p:nvSpPr>
                <p:cNvPr id="13" name="Rectangle 12"/>
                <p:cNvSpPr/>
                <p:nvPr/>
              </p:nvSpPr>
              <p:spPr>
                <a:xfrm>
                  <a:off x="8115300" y="4147457"/>
                  <a:ext cx="2808514" cy="146140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>
                  <a:off x="6751864" y="1762429"/>
                  <a:ext cx="1967593" cy="36845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22" name="TextBox 21"/>
              <p:cNvSpPr txBox="1"/>
              <p:nvPr/>
            </p:nvSpPr>
            <p:spPr>
              <a:xfrm>
                <a:off x="6751864" y="1981402"/>
                <a:ext cx="1620957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/>
                  <a:t>h=1/32 in</a:t>
                </a:r>
                <a:endParaRPr lang="en-US" sz="2800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5311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For -40° (backward stagger) 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For 0° (no stagger)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For 40° (forward stagger)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8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341120" y="5557520"/>
            <a:ext cx="8954134" cy="1031874"/>
            <a:chOff x="491152" y="5367972"/>
            <a:chExt cx="10515302" cy="1312862"/>
          </a:xfrm>
        </p:grpSpPr>
        <p:pic>
          <p:nvPicPr>
            <p:cNvPr id="11" name="Picture 6" descr="nasa-logo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7377" y="5674659"/>
              <a:ext cx="817245" cy="699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5" descr="AZSGC_sunset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10" t="2715" r="13370" b="1530"/>
            <a:stretch>
              <a:fillRect/>
            </a:stretch>
          </p:blipFill>
          <p:spPr bwMode="auto">
            <a:xfrm>
              <a:off x="10241279" y="5367972"/>
              <a:ext cx="765175" cy="13128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152" y="5674659"/>
              <a:ext cx="2956421" cy="699489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5932135" y="1786859"/>
            <a:ext cx="5587919" cy="4111544"/>
            <a:chOff x="6530782" y="1825624"/>
            <a:chExt cx="4566394" cy="3356506"/>
          </a:xfrm>
        </p:grpSpPr>
        <p:sp>
          <p:nvSpPr>
            <p:cNvPr id="14" name="TextBox 13"/>
            <p:cNvSpPr txBox="1"/>
            <p:nvPr/>
          </p:nvSpPr>
          <p:spPr>
            <a:xfrm>
              <a:off x="7033834" y="1825624"/>
              <a:ext cx="2760406" cy="678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Looking into the flow</a:t>
              </a:r>
            </a:p>
            <a:p>
              <a:pPr algn="ctr"/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depiction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4949" y="2267698"/>
              <a:ext cx="1960621" cy="2101101"/>
            </a:xfrm>
            <a:prstGeom prst="rect">
              <a:avLst/>
            </a:prstGeom>
          </p:spPr>
        </p:pic>
        <p:cxnSp>
          <p:nvCxnSpPr>
            <p:cNvPr id="6" name="Straight Arrow Connector 5"/>
            <p:cNvCxnSpPr/>
            <p:nvPr/>
          </p:nvCxnSpPr>
          <p:spPr>
            <a:xfrm flipH="1" flipV="1">
              <a:off x="9133840" y="3830320"/>
              <a:ext cx="1161414" cy="29464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H="1" flipV="1">
              <a:off x="8852672" y="3178948"/>
              <a:ext cx="1442581" cy="94601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10235011" y="3924905"/>
              <a:ext cx="862165" cy="376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Flaps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flipV="1">
              <a:off x="7424948" y="3749040"/>
              <a:ext cx="518041" cy="75469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6530782" y="4503736"/>
              <a:ext cx="1630599" cy="678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Annular Wing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560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577</Words>
  <Application>Microsoft Office PowerPoint</Application>
  <PresentationFormat>Widescreen</PresentationFormat>
  <Paragraphs>155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Effects of Gurney Flaps on Annular Wings</vt:lpstr>
      <vt:lpstr>Overview</vt:lpstr>
      <vt:lpstr>Introduction</vt:lpstr>
      <vt:lpstr>Introduction (Continued)</vt:lpstr>
      <vt:lpstr>Introduction (Continued)</vt:lpstr>
      <vt:lpstr>Introduction (Continued)</vt:lpstr>
      <vt:lpstr>Research Process</vt:lpstr>
      <vt:lpstr>Research Process</vt:lpstr>
      <vt:lpstr>Results</vt:lpstr>
      <vt:lpstr>Results Cont.</vt:lpstr>
      <vt:lpstr>Results</vt:lpstr>
      <vt:lpstr>Results</vt:lpstr>
      <vt:lpstr>Results</vt:lpstr>
      <vt:lpstr>Results</vt:lpstr>
      <vt:lpstr>Results</vt:lpstr>
      <vt:lpstr>Results</vt:lpstr>
      <vt:lpstr>Future Directions</vt:lpstr>
      <vt:lpstr>Summary</vt:lpstr>
      <vt:lpstr>Thank you!</vt:lpstr>
      <vt:lpstr>Results Summary (Backup)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Effects of Gurney Flaps on Annular Wings</dc:title>
  <dc:creator>Cherie Gambino</dc:creator>
  <cp:lastModifiedBy>Juan Gutierrez</cp:lastModifiedBy>
  <cp:revision>106</cp:revision>
  <dcterms:created xsi:type="dcterms:W3CDTF">2016-03-29T05:26:10Z</dcterms:created>
  <dcterms:modified xsi:type="dcterms:W3CDTF">2016-04-06T17:37:16Z</dcterms:modified>
</cp:coreProperties>
</file>